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PtLOo43+QJVVCyktU5k9gl8S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 varScale="1">
        <p:scale>
          <a:sx n="112" d="100"/>
          <a:sy n="112" d="100"/>
        </p:scale>
        <p:origin x="144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9daa80cb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9daa80cb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69daa80cb0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daa80cb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daa80cb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69daa80cb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9daa80cb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9daa80cb0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69daa80cb0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5a77cace8_1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5a77cace8_1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65a77cace8_1_7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5a77cace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5a77cace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65a77cace8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9daa80cb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9daa80cb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69daa80cb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9daa80cb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9daa80cb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69daa80cb0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9daa80c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9daa80c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69daa80cb0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9daa80cb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9daa80cb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69daa80cb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9daa80cb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9daa80cb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69daa80cb0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9daa80c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9daa80c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69daa80cb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9daa80c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9daa80c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69daa80cb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ritto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oritto.co.in" TargetMode="External"/><Relationship Id="rId4" Type="http://schemas.openxmlformats.org/officeDocument/2006/relationships/hyperlink" Target="http://oritto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8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rwoodmodular.com/pages/led-categori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ORITTO Website + Store Sitemap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IN"/>
              <a:t>Domains to be linked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oritto.com</a:t>
            </a:r>
            <a:r>
              <a:rPr lang="en-I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IN" u="sng">
                <a:solidFill>
                  <a:schemeClr val="hlink"/>
                </a:solidFill>
                <a:hlinkClick r:id="rId4"/>
              </a:rPr>
              <a:t>oritto.in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IN" u="sng">
                <a:solidFill>
                  <a:schemeClr val="hlink"/>
                </a:solidFill>
                <a:hlinkClick r:id="rId5"/>
              </a:rPr>
              <a:t>oritto.co.in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daa80cb0_0_2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Solutions  on scrolling page </a:t>
            </a:r>
            <a:endParaRPr/>
          </a:p>
        </p:txBody>
      </p:sp>
      <p:sp>
        <p:nvSpPr>
          <p:cNvPr id="167" name="Google Shape;167;g369daa80cb0_0_2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Ref: https://orientelectric.com/pages/lighting</a:t>
            </a:r>
            <a:endParaRPr/>
          </a:p>
        </p:txBody>
      </p:sp>
      <p:sp>
        <p:nvSpPr>
          <p:cNvPr id="168" name="Google Shape;168;g369daa80cb0_0_2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69" name="Google Shape;169;g369daa80cb0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75" y="2479669"/>
            <a:ext cx="8606252" cy="384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9daa80cb0_0_155"/>
          <p:cNvSpPr txBox="1">
            <a:spLocks noGrp="1"/>
          </p:cNvSpPr>
          <p:nvPr>
            <p:ph type="title"/>
          </p:nvPr>
        </p:nvSpPr>
        <p:spPr>
          <a:xfrm>
            <a:off x="457200" y="-425187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Support</a:t>
            </a:r>
            <a:endParaRPr/>
          </a:p>
        </p:txBody>
      </p:sp>
      <p:sp>
        <p:nvSpPr>
          <p:cNvPr id="176" name="Google Shape;176;g369daa80cb0_0_155"/>
          <p:cNvSpPr txBox="1">
            <a:spLocks noGrp="1"/>
          </p:cNvSpPr>
          <p:nvPr>
            <p:ph type="body" idx="1"/>
          </p:nvPr>
        </p:nvSpPr>
        <p:spPr>
          <a:xfrm>
            <a:off x="3206750" y="2195350"/>
            <a:ext cx="2904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572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IN" b="1"/>
              <a:t>Service  Request</a:t>
            </a:r>
            <a:endParaRPr b="1"/>
          </a:p>
          <a:p>
            <a:pPr marL="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2 drop down menus with selectable options required</a:t>
            </a:r>
            <a:endParaRPr/>
          </a:p>
          <a:p>
            <a:pPr marL="9144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Customer Type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Distributor 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B2B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B2C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Institutional</a:t>
            </a:r>
            <a:endParaRPr/>
          </a:p>
          <a:p>
            <a:pPr marL="914400" lvl="0" indent="-257175" algn="l" rtl="0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Request Type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Inspection Request</a:t>
            </a:r>
            <a:endParaRPr/>
          </a:p>
          <a:p>
            <a:pPr marL="2286000" lvl="1" indent="-257175" algn="l" rtl="0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IN"/>
              <a:t>Service Request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Message/Issue : </a:t>
            </a:r>
            <a:endParaRPr/>
          </a:p>
          <a:p>
            <a:pPr marL="13716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IN" b="1"/>
              <a:t>Track Complaint</a:t>
            </a: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	2 Text Boxes Required</a:t>
            </a:r>
            <a:endParaRPr/>
          </a:p>
          <a:p>
            <a:pPr marL="13716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Ticket no. </a:t>
            </a:r>
            <a:endParaRPr/>
          </a:p>
          <a:p>
            <a:pPr marL="914400" lvl="0" indent="4572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OR</a:t>
            </a:r>
            <a:endParaRPr/>
          </a:p>
          <a:p>
            <a:pPr marL="13716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Mobile No.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	</a:t>
            </a:r>
            <a:endParaRPr/>
          </a:p>
          <a:p>
            <a:pPr marL="457200" lvl="0" indent="-257175" algn="l" rtl="0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IN" b="1"/>
              <a:t>Grievance Redressal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798"/>
              <a:buFont typeface="Arial"/>
              <a:buNone/>
            </a:pPr>
            <a:r>
              <a:rPr lang="en-IN" sz="3353">
                <a:latin typeface="Roboto"/>
                <a:ea typeface="Roboto"/>
                <a:cs typeface="Roboto"/>
                <a:sym typeface="Roboto"/>
              </a:rPr>
              <a:t>In case of any grievances for purchases made on E-Commerce platforms, please contact:</a:t>
            </a:r>
            <a:endParaRPr sz="3353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798"/>
              <a:buFont typeface="Arial"/>
              <a:buNone/>
            </a:pPr>
            <a:r>
              <a:rPr lang="en-IN" sz="3353">
                <a:latin typeface="Roboto"/>
                <a:ea typeface="Roboto"/>
                <a:cs typeface="Roboto"/>
                <a:sym typeface="Roboto"/>
              </a:rPr>
              <a:t>After Sales Support (support@oritto.com)</a:t>
            </a:r>
            <a:endParaRPr sz="3353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798"/>
              <a:buFont typeface="Arial"/>
              <a:buNone/>
            </a:pPr>
            <a:r>
              <a:rPr lang="en-IN" sz="3353">
                <a:latin typeface="Roboto"/>
                <a:ea typeface="Roboto"/>
                <a:cs typeface="Roboto"/>
                <a:sym typeface="Roboto"/>
              </a:rPr>
              <a:t>If your query is not resolved in 14 days, please contact:</a:t>
            </a:r>
            <a:endParaRPr sz="3353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798"/>
              <a:buFont typeface="Arial"/>
              <a:buNone/>
            </a:pPr>
            <a:r>
              <a:rPr lang="en-IN" sz="3353">
                <a:latin typeface="Roboto"/>
                <a:ea typeface="Roboto"/>
                <a:cs typeface="Roboto"/>
                <a:sym typeface="Roboto"/>
              </a:rPr>
              <a:t>( grievance.officer@oritto.com )</a:t>
            </a:r>
            <a:endParaRPr sz="3353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798"/>
              <a:buFont typeface="Arial"/>
              <a:buNone/>
            </a:pPr>
            <a:r>
              <a:rPr lang="en-IN" sz="3353">
                <a:latin typeface="Roboto"/>
                <a:ea typeface="Roboto"/>
                <a:cs typeface="Roboto"/>
                <a:sym typeface="Roboto"/>
              </a:rPr>
              <a:t>Working hours: Monday to Friday 10 am to 6 pm</a:t>
            </a:r>
            <a:endParaRPr/>
          </a:p>
        </p:txBody>
      </p:sp>
      <p:sp>
        <p:nvSpPr>
          <p:cNvPr id="177" name="Google Shape;177;g369daa80cb0_0_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78" name="Google Shape;178;g369daa80cb0_0_155"/>
          <p:cNvSpPr txBox="1"/>
          <p:nvPr/>
        </p:nvSpPr>
        <p:spPr>
          <a:xfrm>
            <a:off x="206750" y="581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69daa80cb0_0_155"/>
          <p:cNvSpPr txBox="1"/>
          <p:nvPr/>
        </p:nvSpPr>
        <p:spPr>
          <a:xfrm>
            <a:off x="206750" y="108700"/>
            <a:ext cx="32334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page should cater to Three types of requests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</a:rPr>
              <a:t>Ref: https://polycab.com/contact-us/support</a:t>
            </a: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Enquiry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Enquiry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Us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lpha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Catalogs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roman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Luminaries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roman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Luminaries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roman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Architectural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roman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Solar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roman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Landscape 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lphaLcPeriod"/>
            </a:pPr>
            <a:r>
              <a:rPr lang="en-I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romanLcPeriod"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Warranty Policy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romanLcPeriod"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and Replacement Policy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69daa80cb0_0_155"/>
          <p:cNvSpPr txBox="1"/>
          <p:nvPr/>
        </p:nvSpPr>
        <p:spPr>
          <a:xfrm>
            <a:off x="346250" y="2905825"/>
            <a:ext cx="2195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Enquiry :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type: 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Mob./Contact: 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 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: Drop down (India , Others)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(All active states)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 (All cities as per state selected)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: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69daa80cb0_0_155"/>
          <p:cNvSpPr txBox="1"/>
          <p:nvPr/>
        </p:nvSpPr>
        <p:spPr>
          <a:xfrm>
            <a:off x="6231525" y="3060825"/>
            <a:ext cx="28359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Us: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Registered Office/Plant: 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Prabuddha Power 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Plot no. E-1(D), New II Industrial Area,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Opposite MPEB Substation,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Mandideep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BHopal 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Madhya Pradesh 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India - 462046 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Phone Numbers</a:t>
            </a: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Tel No: </a:t>
            </a:r>
            <a:r>
              <a:rPr lang="en-IN" sz="1000">
                <a:solidFill>
                  <a:srgbClr val="F91D1D"/>
                </a:solidFill>
                <a:highlight>
                  <a:srgbClr val="FFFFFF"/>
                </a:highlight>
              </a:rPr>
              <a:t>07480 - 49398 </a:t>
            </a:r>
            <a:endParaRPr sz="1000">
              <a:solidFill>
                <a:srgbClr val="F91D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Toll Free No: </a:t>
            </a:r>
            <a:r>
              <a:rPr lang="en-IN" sz="1000">
                <a:solidFill>
                  <a:srgbClr val="F91D1D"/>
                </a:solidFill>
                <a:highlight>
                  <a:srgbClr val="FFFFFF"/>
                </a:highlight>
              </a:rPr>
              <a:t>1800-889-4722</a:t>
            </a:r>
            <a:endParaRPr sz="1000">
              <a:solidFill>
                <a:srgbClr val="F91D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WhatsApp No:  9993971796</a:t>
            </a:r>
            <a:endParaRPr sz="1000">
              <a:solidFill>
                <a:srgbClr val="F91D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 b="1">
                <a:solidFill>
                  <a:srgbClr val="090909"/>
                </a:solidFill>
                <a:highlight>
                  <a:srgbClr val="FFFFFF"/>
                </a:highlight>
              </a:rPr>
              <a:t>Email Address</a:t>
            </a:r>
            <a:endParaRPr sz="1000">
              <a:solidFill>
                <a:srgbClr val="EC4E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Service Request, Quality &amp; Product complaints: </a:t>
            </a:r>
            <a:r>
              <a:rPr lang="en-IN" sz="1000">
                <a:solidFill>
                  <a:srgbClr val="EC4E32"/>
                </a:solidFill>
                <a:highlight>
                  <a:srgbClr val="FFFFFF"/>
                </a:highlight>
              </a:rPr>
              <a:t>support@polycab.com</a:t>
            </a:r>
            <a:endParaRPr sz="1000">
              <a:solidFill>
                <a:srgbClr val="EC4E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Sales Enquiry: </a:t>
            </a:r>
            <a:r>
              <a:rPr lang="en-IN" sz="1000">
                <a:solidFill>
                  <a:srgbClr val="EC4E32"/>
                </a:solidFill>
                <a:highlight>
                  <a:srgbClr val="FFFFFF"/>
                </a:highlight>
              </a:rPr>
              <a:t>sales@oritto.com</a:t>
            </a:r>
            <a:endParaRPr sz="1000">
              <a:solidFill>
                <a:srgbClr val="EC4E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Distributor/Dealership Enquiry: </a:t>
            </a:r>
            <a:r>
              <a:rPr lang="en-IN" sz="1000">
                <a:solidFill>
                  <a:srgbClr val="EC4E32"/>
                </a:solidFill>
                <a:highlight>
                  <a:srgbClr val="FFFFFF"/>
                </a:highlight>
              </a:rPr>
              <a:t>info@oritto.com</a:t>
            </a:r>
            <a:endParaRPr sz="1000">
              <a:solidFill>
                <a:srgbClr val="EC4E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Invester Relations Enquiry: </a:t>
            </a:r>
            <a:r>
              <a:rPr lang="en-IN" sz="1000">
                <a:solidFill>
                  <a:srgbClr val="EC4E32"/>
                </a:solidFill>
                <a:highlight>
                  <a:srgbClr val="FFFFFF"/>
                </a:highlight>
              </a:rPr>
              <a:t>info@oritto.com</a:t>
            </a:r>
            <a:endParaRPr sz="1000">
              <a:solidFill>
                <a:srgbClr val="EC4E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33333"/>
                </a:solidFill>
                <a:highlight>
                  <a:srgbClr val="FFFFFF"/>
                </a:highlight>
              </a:rPr>
              <a:t>Exports Enquiry: </a:t>
            </a:r>
            <a:r>
              <a:rPr lang="en-IN" sz="1000">
                <a:solidFill>
                  <a:srgbClr val="EC4E32"/>
                </a:solidFill>
                <a:highlight>
                  <a:srgbClr val="FFFFFF"/>
                </a:highlight>
              </a:rPr>
              <a:t>exports@oritto.com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9daa80cb0_0_1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Distributor Enquiry</a:t>
            </a:r>
            <a:endParaRPr/>
          </a:p>
        </p:txBody>
      </p:sp>
      <p:sp>
        <p:nvSpPr>
          <p:cNvPr id="188" name="Google Shape;188;g369daa80cb0_0_169"/>
          <p:cNvSpPr txBox="1">
            <a:spLocks noGrp="1"/>
          </p:cNvSpPr>
          <p:nvPr>
            <p:ph type="body" idx="1"/>
          </p:nvPr>
        </p:nvSpPr>
        <p:spPr>
          <a:xfrm>
            <a:off x="538225" y="1803600"/>
            <a:ext cx="8229600" cy="348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(Please fill the details in capital letters)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 b="1"/>
              <a:t>Enquiry Type : Drop down (Depot/Distributor/Dealer)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Business Entity Name: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Owner/Promotor Name: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GST no.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Contact no.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Email ID: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Country :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State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City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Town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Address: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PINCODE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solidFill>
                  <a:srgbClr val="5656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Years of experience in Business</a:t>
            </a:r>
            <a:endParaRPr sz="1200">
              <a:solidFill>
                <a:srgbClr val="5656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solidFill>
                  <a:srgbClr val="5656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Annual Sales/turnover of your Business </a:t>
            </a:r>
            <a:endParaRPr sz="1200">
              <a:solidFill>
                <a:srgbClr val="5656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solidFill>
                  <a:srgbClr val="5656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Proposed Investment </a:t>
            </a:r>
            <a:endParaRPr sz="1200">
              <a:solidFill>
                <a:srgbClr val="5656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IN" sz="1200">
                <a:solidFill>
                  <a:srgbClr val="5656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Message:</a:t>
            </a:r>
            <a:endParaRPr sz="1200">
              <a:solidFill>
                <a:srgbClr val="5656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200">
              <a:solidFill>
                <a:srgbClr val="5656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200"/>
          </a:p>
        </p:txBody>
      </p:sp>
      <p:sp>
        <p:nvSpPr>
          <p:cNvPr id="189" name="Google Shape;189;g369daa80cb0_0_1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AF8E-7246-21E5-59BD-EF1E2807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13410-5F3E-59BA-5452-B7AE82DA7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 don’t want to have our own </a:t>
            </a:r>
            <a:r>
              <a:rPr lang="en-US" dirty="0" err="1"/>
              <a:t>shopify</a:t>
            </a:r>
            <a:r>
              <a:rPr lang="en-US" dirty="0"/>
              <a:t> or any other store as of 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8CEE8-97A2-80CD-A315-EF75120BC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2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5a77cace8_1_742"/>
          <p:cNvSpPr txBox="1">
            <a:spLocks noGrp="1"/>
          </p:cNvSpPr>
          <p:nvPr>
            <p:ph type="title"/>
          </p:nvPr>
        </p:nvSpPr>
        <p:spPr>
          <a:xfrm>
            <a:off x="457200" y="274649"/>
            <a:ext cx="8229600" cy="59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Footer</a:t>
            </a:r>
            <a:endParaRPr/>
          </a:p>
        </p:txBody>
      </p:sp>
      <p:sp>
        <p:nvSpPr>
          <p:cNvPr id="196" name="Google Shape;196;g365a77cace8_1_7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197" name="Google Shape;197;g365a77cace8_1_742" title="Screenshot 2025-06-11 at 2.19.35 PM.png"/>
          <p:cNvPicPr preferRelativeResize="0"/>
          <p:nvPr/>
        </p:nvPicPr>
        <p:blipFill rotWithShape="1">
          <a:blip r:embed="rId3">
            <a:alphaModFix/>
          </a:blip>
          <a:srcRect t="45945" r="-806"/>
          <a:stretch/>
        </p:blipFill>
        <p:spPr>
          <a:xfrm>
            <a:off x="360125" y="3632326"/>
            <a:ext cx="9218099" cy="30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65a77cace8_1_742"/>
          <p:cNvSpPr txBox="1"/>
          <p:nvPr/>
        </p:nvSpPr>
        <p:spPr>
          <a:xfrm>
            <a:off x="729300" y="1431075"/>
            <a:ext cx="7778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Footer should have the complete Site map at the bottom aliong with Contact us/Suppprt Details and Social media icons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5a77cace8_0_1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Website Brief </a:t>
            </a:r>
            <a:endParaRPr/>
          </a:p>
        </p:txBody>
      </p:sp>
      <p:sp>
        <p:nvSpPr>
          <p:cNvPr id="97" name="Google Shape;97;g365a77cace8_0_131"/>
          <p:cNvSpPr txBox="1">
            <a:spLocks noGrp="1"/>
          </p:cNvSpPr>
          <p:nvPr>
            <p:ph type="body" idx="1"/>
          </p:nvPr>
        </p:nvSpPr>
        <p:spPr>
          <a:xfrm>
            <a:off x="222250" y="1102150"/>
            <a:ext cx="8742900" cy="552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ORITTO is planned to be a confident Consumer products brand and should be worked upon like one. A vibrant yet professional webpage design so as to make an impression of ORITTO LED Lights as a young and solid upcoming brand with solid product base. </a:t>
            </a:r>
            <a:r>
              <a:rPr lang="en-IN" sz="970"/>
              <a:t>Emotional connect should be developed while drafting copy for the website. ORITTO is planned to be  a consumer products brand so the treatment should be accordingly planned. </a:t>
            </a:r>
            <a:endParaRPr sz="97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Integration with Social Media namely - Twitter, Facebook , Linkedin, Youtube, Videeo….</a:t>
            </a:r>
            <a:r>
              <a:rPr lang="en-IN" sz="970"/>
              <a:t>Whatsapp Integration</a:t>
            </a:r>
            <a:endParaRPr sz="97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Website should be designed in such a manner that the visitor should be able to make a purchase decision from each of the current page possible.</a:t>
            </a:r>
            <a:endParaRPr sz="97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Responsive Template and Theme as per international standard. 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/>
              <a:t>Product listing and Search. </a:t>
            </a:r>
            <a:r>
              <a:rPr lang="en-IN" sz="970">
                <a:solidFill>
                  <a:srgbClr val="000000"/>
                </a:solidFill>
              </a:rPr>
              <a:t>Implement Dynamic features for manage Category, Sub-category, Products online Enquiry etc.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IN" sz="970"/>
              <a:t>Website should be designed in such a manner that the visitor should be able to make a purchase decision from each of the current page possible.</a:t>
            </a:r>
            <a:endParaRPr sz="97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Web analytics of website visitor’s geography and other profile wise.</a:t>
            </a:r>
            <a:endParaRPr sz="97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End user registration facility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IN" sz="970"/>
              <a:t>Blog</a:t>
            </a:r>
            <a:endParaRPr sz="97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Admin Module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For website, regular updates.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The admin user should be able to make any changes needed in technical specifications as and when required on his own rather than depending on the technical team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Products Updates (Products picture, Name, Price, Description, Discounts etc.)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Add/Edit products and website content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Online enquiry and notification alert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Provide Training for products listing and admin module.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IN" sz="970">
                <a:solidFill>
                  <a:srgbClr val="000000"/>
                </a:solidFill>
              </a:rPr>
              <a:t>• Customer Management</a:t>
            </a:r>
            <a:endParaRPr sz="97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970"/>
              <a:t>Pages will be considered completed only when the pages are good to go live.</a:t>
            </a:r>
            <a:endParaRPr sz="970">
              <a:solidFill>
                <a:srgbClr val="000000"/>
              </a:solidFill>
            </a:endParaRPr>
          </a:p>
        </p:txBody>
      </p:sp>
      <p:sp>
        <p:nvSpPr>
          <p:cNvPr id="98" name="Google Shape;98;g365a77cace8_0_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9daa80cb0_0_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One time SEO activities</a:t>
            </a:r>
            <a:endParaRPr/>
          </a:p>
        </p:txBody>
      </p:sp>
      <p:sp>
        <p:nvSpPr>
          <p:cNvPr id="105" name="Google Shape;105;g369daa80cb0_0_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70" b="1"/>
              <a:t>Indicative though not limited to</a:t>
            </a:r>
            <a:endParaRPr sz="157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/>
              <a:t>Strict NO for Just page no. wise indexed pages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/>
              <a:t>SEO perspective should be top priority for copywriting.</a:t>
            </a:r>
            <a:endParaRPr sz="2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a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titles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b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Keywords. </a:t>
            </a:r>
            <a:r>
              <a:rPr lang="en-IN" sz="1100"/>
              <a:t>The pages should contain key words for SEO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c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URL structure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d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Internal Linking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e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XML Sitemap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f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HTML sitemap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g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Robots file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h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Image optimization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i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google analytics code integration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j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000000"/>
                </a:solidFill>
              </a:rPr>
              <a:t>google webmasters code integration</a:t>
            </a:r>
            <a:endParaRPr/>
          </a:p>
        </p:txBody>
      </p:sp>
      <p:sp>
        <p:nvSpPr>
          <p:cNvPr id="106" name="Google Shape;106;g369daa80cb0_0_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9daa80cb0_0_239"/>
          <p:cNvSpPr txBox="1">
            <a:spLocks noGrp="1"/>
          </p:cNvSpPr>
          <p:nvPr>
            <p:ph type="body" idx="1"/>
          </p:nvPr>
        </p:nvSpPr>
        <p:spPr>
          <a:xfrm>
            <a:off x="110525" y="-86625"/>
            <a:ext cx="4972200" cy="53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IN" sz="800" b="1" dirty="0">
                <a:latin typeface="Arial"/>
                <a:ea typeface="Arial"/>
                <a:cs typeface="Arial"/>
                <a:sym typeface="Arial"/>
              </a:rPr>
              <a:t>ORITTO LED LIGHTS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Corporate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Banners (3-4) high resolution with </a:t>
            </a: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mother image 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world animation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- Journey like how did it start - what was the idea - what were the challenges - evaluation of manufacturing setup - Differentiator points about </a:t>
            </a: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- services provided.</a:t>
            </a:r>
            <a:endParaRPr sz="8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Vision, Mission, Values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Journey/milestone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Manufacturing Excellence through Backward Integration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IN" sz="800" b="1" dirty="0">
                <a:latin typeface="Arial"/>
                <a:ea typeface="Arial"/>
                <a:cs typeface="Arial"/>
                <a:sym typeface="Arial"/>
              </a:rPr>
              <a:t>Manufacturing Plant - 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Pictures of factory, process units, with overall explanation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IN" sz="800" b="1" dirty="0">
                <a:latin typeface="Arial"/>
                <a:ea typeface="Arial"/>
                <a:cs typeface="Arial"/>
                <a:sym typeface="Arial"/>
              </a:rPr>
              <a:t>Process flow chart or Infographic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Why </a:t>
            </a: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Global Presence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Certifications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Management Team - </a:t>
            </a:r>
            <a:r>
              <a:rPr lang="en-IN" sz="800" b="1" dirty="0" err="1">
                <a:latin typeface="Arial"/>
                <a:ea typeface="Arial"/>
                <a:cs typeface="Arial"/>
                <a:sym typeface="Arial"/>
              </a:rPr>
              <a:t>Oritto</a:t>
            </a:r>
            <a:r>
              <a:rPr lang="en-IN" sz="800" b="1" dirty="0">
                <a:latin typeface="Arial"/>
                <a:ea typeface="Arial"/>
                <a:cs typeface="Arial"/>
                <a:sym typeface="Arial"/>
              </a:rPr>
              <a:t> Pillars / Team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Clientele (sideways scrolling ticker)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Gallery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Footer - Contact Us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Products 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Ceiling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Surface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Panel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Bulbs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Battens 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Wall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Bulkheads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CoB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Mirror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Cabinet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Smart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Emergency_Inverter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Facade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Road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 err="1">
                <a:latin typeface="Arial"/>
                <a:ea typeface="Arial"/>
                <a:cs typeface="Arial"/>
                <a:sym typeface="Arial"/>
              </a:rPr>
              <a:t>Flood_High</a:t>
            </a: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 Mast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High-Bay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Flame Proof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Bollards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Post Top Lanterns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Swimming Pool Luminaires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Designer Poles &amp; Furniture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>
                <a:latin typeface="Arial"/>
                <a:ea typeface="Arial"/>
                <a:cs typeface="Arial"/>
                <a:sym typeface="Arial"/>
              </a:rPr>
              <a:t>Footer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69daa80cb0_0_239"/>
          <p:cNvSpPr txBox="1">
            <a:spLocks noGrp="1"/>
          </p:cNvSpPr>
          <p:nvPr>
            <p:ph type="body" idx="1"/>
          </p:nvPr>
        </p:nvSpPr>
        <p:spPr>
          <a:xfrm>
            <a:off x="4861775" y="101450"/>
            <a:ext cx="3791400" cy="644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3.   Solutions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Residential &amp; Apartments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Offices (Banks, Hotels, Hospitals &amp; Schools)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Retail &amp; Museums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Pharma, Operation </a:t>
            </a:r>
            <a:r>
              <a:rPr lang="en-IN" sz="887" dirty="0" err="1">
                <a:latin typeface="Arial"/>
                <a:ea typeface="Arial"/>
                <a:cs typeface="Arial"/>
                <a:sym typeface="Arial"/>
              </a:rPr>
              <a:t>theaters</a:t>
            </a: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 and Cold Storages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Entertainment &amp; Sports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Ports and SEZs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Airports, Metros and Railway Stations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Industrial and Warehouses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Architectural Monuments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Landscape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Swimming Pools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Emergency &amp; Exits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Footer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4.   Solar 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Street Lights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■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Semi-Integrated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■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All-in-One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■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Hybrid 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Mini Mast 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High mast 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CCTV Cameras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Traffic Blinkers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○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Solar Mobile Lighting Towers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Footer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5. 	Offers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6.        Support 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•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Sales Enquiry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•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Service Request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2849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8"/>
              <a:buFont typeface="Arial"/>
              <a:buChar char="•"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Contact us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7" dirty="0">
                <a:latin typeface="Arial"/>
                <a:ea typeface="Arial"/>
                <a:cs typeface="Arial"/>
                <a:sym typeface="Arial"/>
              </a:rPr>
              <a:t>7.  	Distribution Enquiry</a:t>
            </a:r>
            <a:endParaRPr sz="887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9daa80cb0_0_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1787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IN" sz="1787" dirty="0">
                <a:latin typeface="Arial"/>
                <a:ea typeface="Arial"/>
                <a:cs typeface="Arial"/>
                <a:sym typeface="Arial"/>
              </a:rPr>
              <a:t>Home Page needs to be absolutely brilliant and high energy and sharpness - Similar to One8 </a:t>
            </a:r>
            <a:r>
              <a:rPr lang="en-IN" sz="1787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https://www.one8.com/</a:t>
            </a:r>
            <a:r>
              <a:rPr lang="en-IN" sz="1787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en-IN" sz="1787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787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We need to have an animation for t</a:t>
            </a:r>
            <a:endParaRPr sz="5200" dirty="0"/>
          </a:p>
        </p:txBody>
      </p:sp>
      <p:sp>
        <p:nvSpPr>
          <p:cNvPr id="121" name="Google Shape;121;g369daa80cb0_0_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980E6-CCBE-70CC-D003-EABB9522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6827" r="-1029"/>
          <a:stretch>
            <a:fillRect/>
          </a:stretch>
        </p:blipFill>
        <p:spPr>
          <a:xfrm>
            <a:off x="457200" y="1766023"/>
            <a:ext cx="7852410" cy="4526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9daa80cb0_0_143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4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Header</a:t>
            </a:r>
            <a:endParaRPr/>
          </a:p>
        </p:txBody>
      </p:sp>
      <p:pic>
        <p:nvPicPr>
          <p:cNvPr id="129" name="Google Shape;129;g369daa80cb0_0_143" title="Screenshot 2025-06-11 at 2.49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00" y="1554713"/>
            <a:ext cx="8216904" cy="5135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69daa80cb0_0_143"/>
          <p:cNvSpPr txBox="1"/>
          <p:nvPr/>
        </p:nvSpPr>
        <p:spPr>
          <a:xfrm>
            <a:off x="469896" y="1027745"/>
            <a:ext cx="8216904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Company       Products     Solutions     Solar      Support      Distribution Enquiry</a:t>
            </a:r>
            <a:endParaRPr sz="19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9daa80cb0_0_55"/>
          <p:cNvSpPr txBox="1">
            <a:spLocks noGrp="1"/>
          </p:cNvSpPr>
          <p:nvPr>
            <p:ph type="body" idx="1"/>
          </p:nvPr>
        </p:nvSpPr>
        <p:spPr>
          <a:xfrm>
            <a:off x="346700" y="27465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IN" sz="2200"/>
              <a:t>Search box to be provided at top right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/>
              <a:t>Chat with us to be hanging on current screen all the time.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/>
              <a:t>Enquiry box to be hanging at all times on each page being navigated </a:t>
            </a:r>
            <a:r>
              <a:rPr lang="en-IN" sz="2400"/>
              <a:t>without the need to go to contact us page.</a:t>
            </a:r>
            <a:r>
              <a:rPr lang="en-IN" sz="2200"/>
              <a:t> </a:t>
            </a:r>
            <a:endParaRPr sz="2200"/>
          </a:p>
        </p:txBody>
      </p:sp>
      <p:sp>
        <p:nvSpPr>
          <p:cNvPr id="137" name="Google Shape;137;g369daa80cb0_0_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pic>
        <p:nvPicPr>
          <p:cNvPr id="138" name="Google Shape;138;g369daa80cb0_0_55"/>
          <p:cNvPicPr preferRelativeResize="0"/>
          <p:nvPr/>
        </p:nvPicPr>
        <p:blipFill rotWithShape="1">
          <a:blip r:embed="rId3">
            <a:alphaModFix/>
          </a:blip>
          <a:srcRect t="11554" r="-1895" b="63635"/>
          <a:stretch/>
        </p:blipFill>
        <p:spPr>
          <a:xfrm>
            <a:off x="457200" y="1792025"/>
            <a:ext cx="8352899" cy="19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69daa80cb0_0_55" title="Screenshot 2025-06-27 at 5.01.27 PM.png"/>
          <p:cNvPicPr preferRelativeResize="0"/>
          <p:nvPr/>
        </p:nvPicPr>
        <p:blipFill rotWithShape="1">
          <a:blip r:embed="rId4">
            <a:alphaModFix/>
          </a:blip>
          <a:srcRect l="92599" t="54298" r="-464"/>
          <a:stretch/>
        </p:blipFill>
        <p:spPr>
          <a:xfrm>
            <a:off x="575075" y="3913501"/>
            <a:ext cx="707149" cy="23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69daa80cb0_0_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5950" y="3051625"/>
            <a:ext cx="2091025" cy="366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69daa80cb0_0_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2100" y="4028949"/>
            <a:ext cx="1866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9daa80cb0_0_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3459"/>
              <a:t>Menu drop down to be something like this both Products menu and Solutions Menu</a:t>
            </a:r>
            <a:endParaRPr sz="3459"/>
          </a:p>
        </p:txBody>
      </p:sp>
      <p:sp>
        <p:nvSpPr>
          <p:cNvPr id="148" name="Google Shape;148;g369daa80cb0_0_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151" name="Google Shape;151;g369daa80cb0_0_35" title="Screenshot 2025-06-27 at 4.55.33 PM.png"/>
          <p:cNvPicPr preferRelativeResize="0"/>
          <p:nvPr/>
        </p:nvPicPr>
        <p:blipFill rotWithShape="1">
          <a:blip r:embed="rId3">
            <a:alphaModFix/>
          </a:blip>
          <a:srcRect t="5276"/>
          <a:stretch/>
        </p:blipFill>
        <p:spPr>
          <a:xfrm>
            <a:off x="308611" y="1526064"/>
            <a:ext cx="8686800" cy="472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9daa80cb0_0_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Navigation tabs feature needed at following locations</a:t>
            </a:r>
            <a:endParaRPr/>
          </a:p>
        </p:txBody>
      </p:sp>
      <p:sp>
        <p:nvSpPr>
          <p:cNvPr id="158" name="Google Shape;158;g369daa80cb0_0_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4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IN"/>
              <a:t>Ref: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https://norwoodmodular.com/pages/led-categories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Product category Switching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Product Models Switching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IN"/>
              <a:t>Product Application Switching</a:t>
            </a:r>
            <a:endParaRPr/>
          </a:p>
        </p:txBody>
      </p:sp>
      <p:sp>
        <p:nvSpPr>
          <p:cNvPr id="159" name="Google Shape;159;g369daa80cb0_0_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pic>
        <p:nvPicPr>
          <p:cNvPr id="160" name="Google Shape;160;g369daa80cb0_0_25" title="Screenshot 2025-06-27 at 4.34.10 PM.png"/>
          <p:cNvPicPr preferRelativeResize="0"/>
          <p:nvPr/>
        </p:nvPicPr>
        <p:blipFill rotWithShape="1">
          <a:blip r:embed="rId4">
            <a:alphaModFix/>
          </a:blip>
          <a:srcRect l="9153" t="13397" r="846"/>
          <a:stretch/>
        </p:blipFill>
        <p:spPr>
          <a:xfrm>
            <a:off x="4154600" y="1523600"/>
            <a:ext cx="4692326" cy="43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</Words>
  <Application>Microsoft Macintosh PowerPoint</Application>
  <PresentationFormat>On-screen Show (4:3)</PresentationFormat>
  <Paragraphs>276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Calibri</vt:lpstr>
      <vt:lpstr>Arial</vt:lpstr>
      <vt:lpstr>Office Theme</vt:lpstr>
      <vt:lpstr>ORITTO Website + Store Sitemap</vt:lpstr>
      <vt:lpstr>Website Brief </vt:lpstr>
      <vt:lpstr>One time SEO activities</vt:lpstr>
      <vt:lpstr>PowerPoint Presentation</vt:lpstr>
      <vt:lpstr> Home Page needs to be absolutely brilliant and high energy and sharpness - Similar to One8 https://www.one8.com/.  We need to have an animation for t</vt:lpstr>
      <vt:lpstr>Header</vt:lpstr>
      <vt:lpstr>PowerPoint Presentation</vt:lpstr>
      <vt:lpstr>Menu drop down to be something like this both Products menu and Solutions Menu</vt:lpstr>
      <vt:lpstr>Navigation tabs feature needed at following locations</vt:lpstr>
      <vt:lpstr>Solutions  on scrolling page </vt:lpstr>
      <vt:lpstr>Support</vt:lpstr>
      <vt:lpstr>Distributor Enquiry</vt:lpstr>
      <vt:lpstr>Shop 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Varun Bansal</dc:creator>
  <cp:lastModifiedBy>Varun Bansal</cp:lastModifiedBy>
  <cp:revision>1</cp:revision>
  <dcterms:created xsi:type="dcterms:W3CDTF">2006-08-16T00:00:00Z</dcterms:created>
  <dcterms:modified xsi:type="dcterms:W3CDTF">2025-07-01T12:04:51Z</dcterms:modified>
</cp:coreProperties>
</file>